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69" r:id="rId2"/>
    <p:sldId id="257" r:id="rId3"/>
    <p:sldId id="279" r:id="rId4"/>
    <p:sldId id="270" r:id="rId5"/>
    <p:sldId id="434" r:id="rId6"/>
    <p:sldId id="433" r:id="rId7"/>
    <p:sldId id="272" r:id="rId8"/>
    <p:sldId id="431" r:id="rId9"/>
    <p:sldId id="432" r:id="rId10"/>
    <p:sldId id="277" r:id="rId11"/>
    <p:sldId id="278" r:id="rId12"/>
    <p:sldId id="267" r:id="rId13"/>
  </p:sldIdLst>
  <p:sldSz cx="12192000" cy="6858000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Средний стиль 2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/>
        <a:schemeClr val="dk1"/>
      </a:tcTxStyle>
      <a:tcStyle>
        <a:tcBdr>
          <a:left>
            <a:ln w="12700">
              <a:solidFill>
                <a:schemeClr val="accent6"/>
              </a:solidFill>
              <a:prstDash val="solid"/>
            </a:ln>
          </a:left>
          <a:right>
            <a:ln w="12700">
              <a:solidFill>
                <a:schemeClr val="accent6"/>
              </a:solidFill>
              <a:prstDash val="solid"/>
            </a:ln>
          </a:right>
          <a:top>
            <a:ln w="12700">
              <a:solidFill>
                <a:schemeClr val="accent6"/>
              </a:solidFill>
              <a:prstDash val="solid"/>
            </a:ln>
          </a:top>
          <a:bottom>
            <a:ln w="12700">
              <a:solidFill>
                <a:schemeClr val="accent6"/>
              </a:solidFill>
              <a:prstDash val="solid"/>
            </a:ln>
          </a:bottom>
          <a:insideH>
            <a:ln w="12700">
              <a:solidFill>
                <a:schemeClr val="accent6"/>
              </a:solidFill>
              <a:prstDash val="solid"/>
            </a:ln>
          </a:insideH>
          <a:insideV>
            <a:ln w="12700">
              <a:solidFill>
                <a:schemeClr val="accent6"/>
              </a:solidFill>
              <a:prstDash val="solid"/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6"/>
              </a:solidFill>
              <a:prstDash val="solid"/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</a:tblBg>
    <a:wholeTbl>
      <a:tcTxStyle>
        <a:fontRef idx="minor"/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/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/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5"/>
              </a:solidFill>
              <a:prstDash val="solid"/>
            </a:ln>
          </a:top>
        </a:tcBdr>
      </a:tcStyle>
    </a:lastRow>
    <a:firstRow>
      <a:tcTxStyle b="on">
        <a:fontRef idx="minor"/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Средний стиль 2 —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5"/>
              </a:solidFill>
              <a:prstDash val="solid"/>
            </a:ln>
          </a:top>
          <a:bottom>
            <a:ln w="12700">
              <a:solidFill>
                <a:schemeClr val="accent5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5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5"/>
              </a:solidFill>
              <a:prstDash val="solid"/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6"/>
              </a:solidFill>
              <a:prstDash val="solid"/>
            </a:ln>
          </a:top>
          <a:bottom>
            <a:ln w="12700">
              <a:solidFill>
                <a:schemeClr val="accent6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6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6"/>
              </a:solidFill>
              <a:prstDash val="solid"/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/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1"/>
              </a:solidFill>
              <a:prstDash val="solid"/>
            </a:ln>
          </a:top>
        </a:tcBdr>
      </a:tcStyle>
    </a:lastRow>
    <a:firstRow>
      <a:tcTxStyle b="on">
        <a:fontRef idx="minor"/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accent1"/>
              </a:solidFill>
              <a:prstDash val="solid"/>
            </a:ln>
          </a:left>
          <a:right>
            <a:ln w="12700">
              <a:solidFill>
                <a:schemeClr val="accent1"/>
              </a:solidFill>
              <a:prstDash val="solid"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 w="12700">
              <a:solidFill>
                <a:schemeClr val="accent1"/>
              </a:solidFill>
              <a:prstDash val="solid"/>
            </a:ln>
          </a:insideH>
          <a:insideV>
            <a:ln w="12700">
              <a:solidFill>
                <a:schemeClr val="accen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1"/>
              </a:solidFill>
              <a:prstDash val="solid"/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/>
        <a:schemeClr val="dk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 w="12700">
              <a:solidFill>
                <a:schemeClr val="accent2"/>
              </a:solidFill>
              <a:prstDash val="solid"/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2"/>
              </a:solidFill>
              <a:prstDash val="solid"/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/>
        <a:schemeClr val="tx1"/>
      </a:tcTxStyle>
      <a:tcStyle>
        <a:tcBdr>
          <a:left>
            <a:ln w="12700">
              <a:solidFill>
                <a:schemeClr val="accent1"/>
              </a:solidFill>
              <a:prstDash val="solid"/>
            </a:ln>
          </a:left>
          <a:right>
            <a:ln w="12700">
              <a:solidFill>
                <a:schemeClr val="accent1"/>
              </a:solidFill>
              <a:prstDash val="solid"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 w="12700">
              <a:solidFill>
                <a:schemeClr val="accent1"/>
              </a:solidFill>
              <a:prstDash val="solid"/>
            </a:ln>
          </a:insideH>
          <a:insideV>
            <a:ln w="12700">
              <a:solidFill>
                <a:schemeClr val="accent1"/>
              </a:solidFill>
              <a:prstDash val="soli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/>
        <a:schemeClr val="dk1"/>
      </a:tcTxStyle>
      <a:tcStyle>
        <a:tcBdr>
          <a:left>
            <a:ln w="12700">
              <a:solidFill>
                <a:schemeClr val="accent4"/>
              </a:solidFill>
              <a:prstDash val="solid"/>
            </a:ln>
          </a:left>
          <a:right>
            <a:ln w="12700">
              <a:solidFill>
                <a:schemeClr val="accent4"/>
              </a:solidFill>
              <a:prstDash val="solid"/>
            </a:ln>
          </a:right>
          <a:top>
            <a:ln w="12700">
              <a:solidFill>
                <a:schemeClr val="accent4"/>
              </a:solidFill>
              <a:prstDash val="solid"/>
            </a:ln>
          </a:top>
          <a:bottom>
            <a:ln w="12700">
              <a:solidFill>
                <a:schemeClr val="accent4"/>
              </a:solidFill>
              <a:prstDash val="solid"/>
            </a:ln>
          </a:bottom>
          <a:insideH>
            <a:ln w="12700">
              <a:solidFill>
                <a:schemeClr val="accent4"/>
              </a:solidFill>
              <a:prstDash val="solid"/>
            </a:ln>
          </a:insideH>
          <a:insideV>
            <a:ln w="12700">
              <a:solidFill>
                <a:schemeClr val="accent4"/>
              </a:solidFill>
              <a:prstDash val="solid"/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4"/>
              </a:solidFill>
              <a:prstDash val="solid"/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</a:tblBg>
    <a:wholeTbl>
      <a:tcTxStyle>
        <a:fontRef idx="minor"/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— акцент 3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65" autoAdjust="0"/>
  </p:normalViewPr>
  <p:slideViewPr>
    <p:cSldViewPr snapToGrid="0">
      <p:cViewPr varScale="1">
        <p:scale>
          <a:sx n="87" d="100"/>
          <a:sy n="87" d="100"/>
        </p:scale>
        <p:origin x="14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9.0599431520669367E-4"/>
                  <c:y val="0.340799027246871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30 607,20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11655253040651"/>
                      <c:h val="0.253327276920174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6E4-4B23-8EE8-EBC9C8DA2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30607.200000000001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E4-4B23-8EE8-EBC9C8DA242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9.0599431520662721E-4"/>
                  <c:y val="0.326598928014870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32 340,63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58440143167076"/>
                      <c:h val="0.28801067792227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6E4-4B23-8EE8-EBC9C8DA2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32340.63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E4-4B23-8EE8-EBC9C8DA24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673496"/>
        <c:axId val="210675464"/>
      </c:barChart>
      <c:catAx>
        <c:axId val="210673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675464"/>
        <c:crosses val="autoZero"/>
        <c:auto val="1"/>
        <c:lblAlgn val="ctr"/>
        <c:lblOffset val="100"/>
        <c:noMultiLvlLbl val="0"/>
      </c:catAx>
      <c:valAx>
        <c:axId val="2106754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73496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СА-2025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9.0599431520669367E-4"/>
                  <c:y val="0.17963703450059049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>
                        <a:solidFill>
                          <a:schemeClr val="tx1"/>
                        </a:solidFill>
                      </a:rPr>
                      <a:t>386,64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11655253040651"/>
                      <c:h val="0.253327276920174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6E4-4B23-8EE8-EBC9C8DA2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386.64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E4-4B23-8EE8-EBC9C8DA242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СА-2026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8119886304134539E-3"/>
                  <c:y val="0.266249100273237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en-US" sz="2000" baseline="0" dirty="0">
                        <a:solidFill>
                          <a:schemeClr val="tx1"/>
                        </a:solidFill>
                      </a:rPr>
                      <a:t> 167,92</a:t>
                    </a:r>
                    <a:endParaRPr lang="en-US" sz="200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42093580224157"/>
                      <c:h val="0.28801067792227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6E4-4B23-8EE8-EBC9C8DA2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1167.92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E4-4B23-8EE8-EBC9C8DA242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ЛЛО-2025</c:v>
                </c:pt>
              </c:strCache>
            </c:strRef>
          </c:tx>
          <c:spPr>
            <a:solidFill>
              <a:srgbClr val="94BAE4"/>
            </a:solidFill>
            <a:ln w="9525" cap="flat" cmpd="sng" algn="ctr">
              <a:solidFill>
                <a:schemeClr val="tx2"/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0.25559927043515329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>
                        <a:solidFill>
                          <a:schemeClr val="tx1"/>
                        </a:solidFill>
                      </a:rPr>
                      <a:t>2 709,38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E20-44DD-82C1-F66E6396A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2709.38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20-44DD-82C1-F66E6396A02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ЛЛО-2026</c:v>
                </c:pt>
              </c:strCache>
            </c:strRef>
          </c:tx>
          <c:spPr>
            <a:solidFill>
              <a:srgbClr val="E2F0D9"/>
            </a:solidFill>
            <a:ln w="9525" cap="flat" cmpd="sng" algn="ctr">
              <a:solidFill>
                <a:schemeClr val="accent6"/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8119886304133873E-3"/>
                  <c:y val="0.4295487739257437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>
                        <a:solidFill>
                          <a:schemeClr val="tx1"/>
                        </a:solidFill>
                      </a:rPr>
                      <a:t>3 830,30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E20-44DD-82C1-F66E6396A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3830.3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20-44DD-82C1-F66E6396A0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673496"/>
        <c:axId val="210675464"/>
      </c:barChart>
      <c:catAx>
        <c:axId val="210673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675464"/>
        <c:crosses val="autoZero"/>
        <c:auto val="1"/>
        <c:lblAlgn val="ctr"/>
        <c:lblOffset val="100"/>
        <c:noMultiLvlLbl val="0"/>
      </c:catAx>
      <c:valAx>
        <c:axId val="210675464"/>
        <c:scaling>
          <c:orientation val="minMax"/>
          <c:max val="39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73496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8671832308584786E-2"/>
          <c:y val="0.90605329177702154"/>
          <c:w val="0.92265633538283043"/>
          <c:h val="7.2646769020049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9.0599431520669367E-4"/>
                  <c:y val="0.4011488549885044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10 263,18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11655253040651"/>
                      <c:h val="0.253327276920174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1BD-42C7-BD92-9E39343E18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10263.18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BD-42C7-BD92-9E39343E18F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9.0599431520662721E-4"/>
                  <c:y val="0.3798487760221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9 276,17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58440143167076"/>
                      <c:h val="0.28801067792227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1BD-42C7-BD92-9E39343E18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9276.17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1BD-42C7-BD92-9E39343E18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673496"/>
        <c:axId val="210675464"/>
      </c:barChart>
      <c:catAx>
        <c:axId val="210673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675464"/>
        <c:crosses val="autoZero"/>
        <c:auto val="1"/>
        <c:lblAlgn val="ctr"/>
        <c:lblOffset val="100"/>
        <c:noMultiLvlLbl val="0"/>
      </c:catAx>
      <c:valAx>
        <c:axId val="210675464"/>
        <c:scaling>
          <c:orientation val="minMax"/>
          <c:max val="1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73496"/>
        <c:crosses val="autoZero"/>
        <c:crossBetween val="between"/>
        <c:majorUnit val="3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7179829456201142E-3"/>
                  <c:y val="0.369198946184110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1 313,00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11655253040651"/>
                      <c:h val="0.253327276920174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2C0-4975-B6EF-1432598766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C0-4975-B6EF-1432598766F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>
              <a:outerShdw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9.0599431520662721E-4"/>
                  <c:y val="0.312398968546251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dirty="0">
                        <a:solidFill>
                          <a:schemeClr val="tx1"/>
                        </a:solidFill>
                      </a:rPr>
                      <a:t>916,92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58440143167076"/>
                      <c:h val="0.28801067792227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2C0-4975-B6EF-1432598766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2025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916.92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C0-4975-B6EF-1432598766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673496"/>
        <c:axId val="210675464"/>
      </c:barChart>
      <c:catAx>
        <c:axId val="210673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675464"/>
        <c:crosses val="autoZero"/>
        <c:auto val="1"/>
        <c:lblAlgn val="ctr"/>
        <c:lblOffset val="100"/>
        <c:noMultiLvlLbl val="0"/>
      </c:catAx>
      <c:valAx>
        <c:axId val="210675464"/>
        <c:scaling>
          <c:orientation val="minMax"/>
          <c:max val="1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73496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261"/>
          </a:xfrm>
          <a:prstGeom prst="rect">
            <a:avLst/>
          </a:prstGeom>
        </p:spPr>
        <p:txBody>
          <a:bodyPr vert="horz" lIns="80385" tIns="40192" rIns="80385" bIns="4019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261"/>
          </a:xfrm>
          <a:prstGeom prst="rect">
            <a:avLst/>
          </a:prstGeom>
        </p:spPr>
        <p:txBody>
          <a:bodyPr vert="horz" lIns="80385" tIns="40192" rIns="80385" bIns="40192" rtlCol="0"/>
          <a:lstStyle>
            <a:lvl1pPr algn="r">
              <a:defRPr sz="1100"/>
            </a:lvl1pPr>
          </a:lstStyle>
          <a:p>
            <a:fld id="{6908C126-BFAE-4224-B748-9CFE4E61E908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385" tIns="40192" rIns="80385" bIns="4019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3307"/>
            <a:ext cx="5447030" cy="3913614"/>
          </a:xfrm>
          <a:prstGeom prst="rect">
            <a:avLst/>
          </a:prstGeom>
        </p:spPr>
        <p:txBody>
          <a:bodyPr vert="horz" lIns="80385" tIns="40192" rIns="80385" bIns="4019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078"/>
            <a:ext cx="2950475" cy="498261"/>
          </a:xfrm>
          <a:prstGeom prst="rect">
            <a:avLst/>
          </a:prstGeom>
        </p:spPr>
        <p:txBody>
          <a:bodyPr vert="horz" lIns="80385" tIns="40192" rIns="80385" bIns="4019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1078"/>
            <a:ext cx="2950475" cy="498261"/>
          </a:xfrm>
          <a:prstGeom prst="rect">
            <a:avLst/>
          </a:prstGeom>
        </p:spPr>
        <p:txBody>
          <a:bodyPr vert="horz" lIns="80385" tIns="40192" rIns="80385" bIns="40192" rtlCol="0" anchor="b"/>
          <a:lstStyle>
            <a:lvl1pPr algn="r">
              <a:defRPr sz="1100"/>
            </a:lvl1pPr>
          </a:lstStyle>
          <a:p>
            <a:fld id="{B0872E5A-2C2F-44AD-91A8-9217DEE263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49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  <a:p>
            <a:endParaRPr lang="ru-RU" baseline="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17C1-43CF-47BA-AE8A-F3C2AFD4234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227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462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03849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исполнение пункта 1 перечня Поручений Председателя Правительства Республики Саха (Якутия) Бычкова К.Е. от 24 февраля 2026 г.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№Пп-13-П1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/>
              <a:t>Министерством было издано распоряжение от 27.02.2026 №01-08/214-АХД «О функционировании отрасли здравоохранения в условиях оптимизации расходов государственного бюджета РС(Я)»:</a:t>
            </a:r>
          </a:p>
          <a:p>
            <a:pPr defTabSz="803849">
              <a:defRPr/>
            </a:pPr>
            <a:r>
              <a:rPr lang="ru-RU" dirty="0"/>
              <a:t>-Ввести режим экономии бюджетных средств и провести инвентаризацию имеющихся ресурсов в целях эффективности использования бюджетных средств в текущем финансовом году</a:t>
            </a:r>
          </a:p>
          <a:p>
            <a:pPr defTabSz="803849">
              <a:defRPr/>
            </a:pPr>
            <a:r>
              <a:rPr lang="ru-RU" dirty="0"/>
              <a:t>-Обеспечить устойчивое функционирование учреждений бюджетной сферы с учетом оплаты в полном объеме заработной платы, отпускных, выплат социального характера (в том числе пенсий, пособий, стипендий, взносов по обязательному социальному страхованию, расходов на ОМС неработающего населения, социальные выплаты гражданам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98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48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-apple-system"/>
              </a:rPr>
              <a:t>Кредиторская задолженность стоит на особом контроле у Главы Республики Саха (Якутия), Прокуратуры РС (Я),  также на регулярной основе проводится Межведомственная комиссия под председательством Заместителя Председателя. Текущее положение ГУП «ЖКХ РС(Я)» находится под всеобщим вниманием правительства из-за сложной финансовой ситуации. </a:t>
            </a:r>
          </a:p>
          <a:p>
            <a:r>
              <a:rPr lang="ru-RU" b="0" i="0" dirty="0">
                <a:effectLst/>
                <a:latin typeface="-apple-system"/>
              </a:rPr>
              <a:t>Минздраву даны поручения об авансировании с марта по июнь месяцы. На сегодняшний день мы </a:t>
            </a:r>
            <a:r>
              <a:rPr lang="ru-RU" b="0" i="0" dirty="0" err="1">
                <a:effectLst/>
                <a:latin typeface="-apple-system"/>
              </a:rPr>
              <a:t>проавансировали</a:t>
            </a:r>
            <a:r>
              <a:rPr lang="ru-RU" b="0" i="0" dirty="0">
                <a:effectLst/>
                <a:latin typeface="-apple-system"/>
              </a:rPr>
              <a:t> 30%. Проводится ежедневный мониторинг. </a:t>
            </a:r>
          </a:p>
          <a:p>
            <a:r>
              <a:rPr lang="ru-RU" b="0" i="0" dirty="0">
                <a:effectLst/>
                <a:latin typeface="-apple-system"/>
              </a:rPr>
              <a:t>В целях недопущения образования в 2026 году кредиторской задолженности руководителям медицинских организаций  необходимо:</a:t>
            </a:r>
          </a:p>
          <a:p>
            <a:r>
              <a:rPr lang="ru-RU" b="0" i="0" dirty="0">
                <a:effectLst/>
                <a:latin typeface="-apple-system"/>
              </a:rPr>
              <a:t> 1. Обеспечить своевременную оплату при выставлении счетов ресурсоснабжающими организациями за потребленные коммунальные услуги.</a:t>
            </a:r>
          </a:p>
          <a:p>
            <a:r>
              <a:rPr lang="ru-RU" b="0" i="0" dirty="0">
                <a:effectLst/>
                <a:latin typeface="-apple-system"/>
              </a:rPr>
              <a:t> 2. Не допускать образования кредиторской задолженности по коммунальным расходам, взносам на капитальный ремонт, налогам, страховым взносам, фонду оплаты труда, исполненным контрактам перед субъектами малого и среднего предпринимательства.</a:t>
            </a:r>
          </a:p>
          <a:p>
            <a:r>
              <a:rPr lang="ru-RU" b="0" i="0" dirty="0">
                <a:effectLst/>
                <a:latin typeface="-apple-system"/>
              </a:rPr>
              <a:t> 3. своевременно предоставлять отчетности по кредиторской задолженности по источникам финансирования в установленном порядке в планово-экономический отдел; Напоминаем, что необходимо принять меры по повышению исполнительской дисциплины, представлять корректную и качественную информацию по запросам и отчетности в установленные сроки.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389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100" b="1" dirty="0"/>
              <a:t>По заработной плате.</a:t>
            </a:r>
            <a:endParaRPr lang="ru-RU" sz="1100" dirty="0"/>
          </a:p>
          <a:p>
            <a:r>
              <a:rPr lang="ru-RU" sz="1100" dirty="0"/>
              <a:t>1.1.  Премиальные выплаты руководителям учреждений и их заместителям, главным бухгалтерам и главным медицинским сестрам начислены без учета фактически отработанных дней:</a:t>
            </a:r>
          </a:p>
          <a:p>
            <a:r>
              <a:rPr lang="ru-RU" sz="1100" b="1" dirty="0"/>
              <a:t>-  по ежеквартальным</a:t>
            </a:r>
            <a:r>
              <a:rPr lang="ru-RU" sz="1100" b="1" i="1" dirty="0"/>
              <a:t> </a:t>
            </a:r>
            <a:r>
              <a:rPr lang="ru-RU" sz="1100" b="1" dirty="0"/>
              <a:t>премиям</a:t>
            </a:r>
            <a:r>
              <a:rPr lang="ru-RU" sz="1100" b="1" i="1" dirty="0"/>
              <a:t> </a:t>
            </a:r>
            <a:r>
              <a:rPr lang="ru-RU" sz="1100" b="1" dirty="0"/>
              <a:t>в 3-х учреждениях сумма нарушения составляет 949 769,42 рублей.</a:t>
            </a:r>
            <a:endParaRPr lang="ru-RU" sz="1100" dirty="0"/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</a:t>
            </a:r>
            <a:endParaRPr lang="ru-RU" sz="1100" dirty="0"/>
          </a:p>
          <a:p>
            <a:r>
              <a:rPr lang="ru-RU" sz="1100" i="1" dirty="0"/>
              <a:t> ГБУ РС (Я) «</a:t>
            </a:r>
            <a:r>
              <a:rPr lang="ru-RU" sz="1100" i="1" dirty="0" err="1"/>
              <a:t>Айхальская</a:t>
            </a:r>
            <a:r>
              <a:rPr lang="ru-RU" sz="1100" i="1" dirty="0"/>
              <a:t> городская больница» в размере 921 633,22 </a:t>
            </a:r>
            <a:r>
              <a:rPr lang="ru-RU" sz="1100" i="1" dirty="0" err="1"/>
              <a:t>руб</a:t>
            </a:r>
            <a:r>
              <a:rPr lang="ru-RU" sz="1100" i="1" dirty="0"/>
              <a:t>;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Верхневилюйская</a:t>
            </a:r>
            <a:r>
              <a:rPr lang="ru-RU" sz="1100" i="1" dirty="0"/>
              <a:t> ЦРБ» 24932,96 рублей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Томпонская</a:t>
            </a:r>
            <a:r>
              <a:rPr lang="ru-RU" sz="1100" i="1" dirty="0"/>
              <a:t> ЦРБ» 3203,24 рублей</a:t>
            </a:r>
            <a:endParaRPr lang="ru-RU" sz="1100" dirty="0"/>
          </a:p>
          <a:p>
            <a:r>
              <a:rPr lang="ru-RU" sz="1100" b="1" dirty="0"/>
              <a:t>- по годовой премии в 4-х учреждениях сумма нарушения составляет</a:t>
            </a:r>
            <a:r>
              <a:rPr lang="ru-RU" sz="1100" b="1" i="1" dirty="0"/>
              <a:t> 687 730,79 рублей</a:t>
            </a:r>
            <a:r>
              <a:rPr lang="ru-RU" sz="1100" b="1" dirty="0"/>
              <a:t>.</a:t>
            </a:r>
            <a:endParaRPr lang="ru-RU" sz="1100" dirty="0"/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 </a:t>
            </a:r>
            <a:endParaRPr lang="ru-RU" sz="1100" dirty="0"/>
          </a:p>
          <a:p>
            <a:r>
              <a:rPr lang="ru-RU" sz="1100" i="1" dirty="0"/>
              <a:t> ГБУ РС (Я) «</a:t>
            </a:r>
            <a:r>
              <a:rPr lang="ru-RU" sz="1100" i="1" dirty="0" err="1"/>
              <a:t>Айхальская</a:t>
            </a:r>
            <a:r>
              <a:rPr lang="ru-RU" sz="1100" i="1" dirty="0"/>
              <a:t> городская больница» в размере 247902,83 рублей;</a:t>
            </a:r>
            <a:endParaRPr lang="ru-RU" sz="1100" dirty="0"/>
          </a:p>
          <a:p>
            <a:r>
              <a:rPr lang="ru-RU" sz="1100" i="1" dirty="0"/>
              <a:t> ГБУ РС (Я) «</a:t>
            </a:r>
            <a:r>
              <a:rPr lang="ru-RU" sz="1100" i="1" dirty="0" err="1"/>
              <a:t>Верхневилюйская</a:t>
            </a:r>
            <a:r>
              <a:rPr lang="ru-RU" sz="1100" i="1" dirty="0"/>
              <a:t> центральная районная больница» 72165,37 рублей;</a:t>
            </a:r>
            <a:endParaRPr lang="ru-RU" sz="1100" dirty="0"/>
          </a:p>
          <a:p>
            <a:r>
              <a:rPr lang="ru-RU" sz="1100" i="1" dirty="0"/>
              <a:t> ГАУ РС (Я) Республиканский центр медицинской реабилитации и спортивной медицины» 90 855,29 рублей;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Томпонская</a:t>
            </a:r>
            <a:r>
              <a:rPr lang="ru-RU" sz="1100" i="1" dirty="0"/>
              <a:t> ЦРБ» 200 128,89 рублей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Амгинская</a:t>
            </a:r>
            <a:r>
              <a:rPr lang="ru-RU" sz="1100" i="1" dirty="0"/>
              <a:t> ЦРБ» в размере 76 678,41 рублей</a:t>
            </a:r>
            <a:endParaRPr lang="ru-RU" sz="1100" dirty="0"/>
          </a:p>
          <a:p>
            <a:r>
              <a:rPr lang="ru-RU" sz="1100" b="1" dirty="0"/>
              <a:t>1.2. Начислены необоснованные премиальные выплаты.</a:t>
            </a:r>
            <a:endParaRPr lang="ru-RU" sz="1100" dirty="0"/>
          </a:p>
          <a:p>
            <a:r>
              <a:rPr lang="ru-RU" sz="1100" dirty="0"/>
              <a:t>Работники финансовой и кадровой службы при отсутствии протокола заседания комиссии по стимулированию работников, без оценки деятельности каждого работника установили необоснованные стимулирующие выплаты прочим работникам на сумму </a:t>
            </a:r>
            <a:r>
              <a:rPr lang="ru-RU" sz="1100" b="1" i="1" dirty="0"/>
              <a:t>1 078 060,0 рублей</a:t>
            </a:r>
            <a:r>
              <a:rPr lang="ru-RU" sz="1100" dirty="0"/>
              <a:t>. Выявлено в 2-х учреждениях.</a:t>
            </a:r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 ГБУ РС (Я) «</a:t>
            </a:r>
            <a:r>
              <a:rPr lang="ru-RU" sz="1100" i="1" dirty="0" err="1"/>
              <a:t>Айхальская</a:t>
            </a:r>
            <a:r>
              <a:rPr lang="ru-RU" sz="1100" i="1" dirty="0"/>
              <a:t> городская больница» в размере 618 060,0 рублей;</a:t>
            </a:r>
            <a:endParaRPr lang="ru-RU" sz="1100" dirty="0"/>
          </a:p>
          <a:p>
            <a:r>
              <a:rPr lang="ru-RU" sz="1100" i="1" dirty="0"/>
              <a:t> ГБУ РС (Я) «Детская инфекционная клиническая больница» в размере 460 000,0 рублей</a:t>
            </a:r>
            <a:endParaRPr lang="ru-RU" sz="1100" dirty="0"/>
          </a:p>
          <a:p>
            <a:r>
              <a:rPr lang="ru-RU" sz="1100" b="1" dirty="0"/>
              <a:t>1.3. Уставлено превышение размеров надбавки за интенсивность труда.</a:t>
            </a:r>
            <a:endParaRPr lang="ru-RU" sz="1100" dirty="0"/>
          </a:p>
          <a:p>
            <a:r>
              <a:rPr lang="ru-RU" sz="1100" dirty="0"/>
              <a:t>Прочим работникам начислены надбавки за интенсивность труда в размере выше 60,0 % на сумму </a:t>
            </a:r>
            <a:r>
              <a:rPr lang="ru-RU" sz="1100" b="1" i="1" dirty="0"/>
              <a:t>219 590,75 рублей.</a:t>
            </a:r>
            <a:r>
              <a:rPr lang="ru-RU" sz="1100" dirty="0"/>
              <a:t> Выявлено в 1 учреждении.</a:t>
            </a:r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 ГБУ РС (Я) «</a:t>
            </a:r>
            <a:r>
              <a:rPr lang="ru-RU" sz="1100" i="1" dirty="0" err="1"/>
              <a:t>Нижнеколымская</a:t>
            </a:r>
            <a:r>
              <a:rPr lang="ru-RU" sz="1100" i="1" dirty="0"/>
              <a:t> ЦРБ» 219 590,75 рублей, </a:t>
            </a:r>
            <a:r>
              <a:rPr lang="ru-RU" sz="1100" dirty="0"/>
              <a:t>не более 60 % должно быть.</a:t>
            </a:r>
          </a:p>
          <a:p>
            <a:r>
              <a:rPr lang="ru-RU" sz="1100" b="1" dirty="0"/>
              <a:t>1.4. Неправомерно начислены командировочные </a:t>
            </a:r>
            <a:r>
              <a:rPr lang="ru-RU" sz="1100" i="1" dirty="0"/>
              <a:t>выплаты основным работникам по внутреннему совместительству на сумму </a:t>
            </a:r>
            <a:r>
              <a:rPr lang="ru-RU" sz="1100" b="1" i="1" dirty="0"/>
              <a:t>195 001,06 рублей</a:t>
            </a:r>
            <a:r>
              <a:rPr lang="ru-RU" sz="1100" i="1" dirty="0"/>
              <a:t> Выявлено в 3-х учреждениях</a:t>
            </a:r>
            <a:endParaRPr lang="ru-RU" sz="1100" dirty="0"/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 ГБУ РС (Я) «</a:t>
            </a:r>
            <a:r>
              <a:rPr lang="ru-RU" sz="1100" i="1" dirty="0" err="1"/>
              <a:t>Нерюнгринская</a:t>
            </a:r>
            <a:r>
              <a:rPr lang="ru-RU" sz="1100" i="1" dirty="0"/>
              <a:t> ЦРБ»    2 971,50 рублей;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Жиганская</a:t>
            </a:r>
            <a:r>
              <a:rPr lang="ru-RU" sz="1100" i="1" dirty="0"/>
              <a:t> ЦРБ»         91 804,83 рублей;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Томпонская</a:t>
            </a:r>
            <a:r>
              <a:rPr lang="ru-RU" sz="1100" i="1" dirty="0"/>
              <a:t> ЦРБ»     100 224,73 рублей.</a:t>
            </a:r>
            <a:endParaRPr lang="ru-RU" sz="1100" dirty="0"/>
          </a:p>
          <a:p>
            <a:r>
              <a:rPr lang="ru-RU" sz="1100" b="1" i="1" dirty="0"/>
              <a:t>Всего по начислению заработной платы выявлено нарушений на сумму 3 130 152,02 рубля.</a:t>
            </a:r>
            <a:endParaRPr lang="ru-RU" sz="1100" dirty="0"/>
          </a:p>
          <a:p>
            <a:r>
              <a:rPr lang="ru-RU" sz="1100" b="1" dirty="0"/>
              <a:t>1.5. Не подписаны дополнительные соглашения к Трудовому договору со всеми работниками </a:t>
            </a:r>
            <a:r>
              <a:rPr lang="ru-RU" sz="1100" dirty="0"/>
              <a:t>в связи с изменением условий оплаты труда в связи с изменением окладов. Установлено в 1 учреждении.</a:t>
            </a:r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 ГБУ РС (Я) «</a:t>
            </a:r>
            <a:r>
              <a:rPr lang="ru-RU" sz="1100" i="1" dirty="0" err="1"/>
              <a:t>Оленекская</a:t>
            </a:r>
            <a:r>
              <a:rPr lang="ru-RU" sz="1100" i="1" dirty="0"/>
              <a:t> ЦРБ».</a:t>
            </a:r>
            <a:endParaRPr lang="ru-RU" sz="11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574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100" b="1" dirty="0"/>
              <a:t>Нарушения по бухучету:</a:t>
            </a:r>
            <a:endParaRPr lang="ru-RU" sz="1100" dirty="0"/>
          </a:p>
          <a:p>
            <a:r>
              <a:rPr lang="ru-RU" sz="1100" dirty="0"/>
              <a:t>По итогам проверок выявлены нарушения системного характера:</a:t>
            </a:r>
          </a:p>
          <a:p>
            <a:r>
              <a:rPr lang="ru-RU" sz="1100" dirty="0"/>
              <a:t>- данные бухгалтерского учета по земельным участкам имеют расхождения с данными </a:t>
            </a:r>
            <a:r>
              <a:rPr lang="ru-RU" sz="1100" dirty="0" err="1"/>
              <a:t>Росреестра</a:t>
            </a:r>
            <a:r>
              <a:rPr lang="ru-RU" sz="1100" dirty="0"/>
              <a:t>. Не проводится работа по переоценке кадастровой стоимости. Данное нарушение влияет при сдаче годовой отчетности.</a:t>
            </a:r>
          </a:p>
          <a:p>
            <a:r>
              <a:rPr lang="ru-RU" sz="1100" dirty="0"/>
              <a:t>- основные средства, балансовая стоимость, которых превышает 100 тысяч рублей не отнесены к особо ценным имуществам. Особо ценное имущество подлежит списанию через МИЗО и МЗ.</a:t>
            </a:r>
          </a:p>
          <a:p>
            <a:r>
              <a:rPr lang="ru-RU" sz="1100" dirty="0"/>
              <a:t>- с бухгалтерского учета в отсутствии подтверждающих документов списываются ГСМ.</a:t>
            </a:r>
          </a:p>
          <a:p>
            <a:r>
              <a:rPr lang="ru-RU" sz="1100" dirty="0"/>
              <a:t>- по материально-ответственным лицам отсутствуют договора о полной материальной ответственности.</a:t>
            </a:r>
          </a:p>
          <a:p>
            <a:r>
              <a:rPr lang="ru-RU" sz="1100" dirty="0"/>
              <a:t> - для обеспечения достоверности данных бухгалтерского учета и бухгалтерской (финансовой) отчетности не проводится инвентаризация активов и обязательств.</a:t>
            </a:r>
          </a:p>
          <a:p>
            <a:r>
              <a:rPr lang="ru-RU" sz="1100" dirty="0"/>
              <a:t>- не в полном объеме ведется учет по принятым обязательствам. </a:t>
            </a:r>
          </a:p>
          <a:p>
            <a:r>
              <a:rPr lang="ru-RU" sz="1100" dirty="0"/>
              <a:t>Учреждениями не проводится работа по выявлению и принятию мер в части просроченной дебиторской и кредиторской задолженности.</a:t>
            </a:r>
          </a:p>
          <a:p>
            <a:r>
              <a:rPr lang="ru-RU" sz="1100" b="1" dirty="0"/>
              <a:t> </a:t>
            </a:r>
            <a:r>
              <a:rPr lang="ru-RU" sz="1100" dirty="0"/>
              <a:t>Учреждениями допущено накопление в кассе наличных денег сверх установленных лимитов</a:t>
            </a:r>
            <a:r>
              <a:rPr lang="ru-RU" sz="1100" b="1" i="1" dirty="0"/>
              <a:t> </a:t>
            </a:r>
            <a:r>
              <a:rPr lang="ru-RU" sz="1100" b="1" dirty="0"/>
              <a:t>на общую сумму 14 245 837,15 рублей.</a:t>
            </a:r>
            <a:endParaRPr lang="ru-RU" sz="1100" dirty="0"/>
          </a:p>
          <a:p>
            <a:r>
              <a:rPr lang="ru-RU" sz="1100" i="1" dirty="0" err="1"/>
              <a:t>Справочно</a:t>
            </a:r>
            <a:r>
              <a:rPr lang="ru-RU" sz="1100" i="1" dirty="0"/>
              <a:t>: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Нерюнгринская</a:t>
            </a:r>
            <a:r>
              <a:rPr lang="ru-RU" sz="1100" i="1" dirty="0"/>
              <a:t> ЦРБ»  -</a:t>
            </a:r>
            <a:r>
              <a:rPr lang="ru-RU" sz="1100" b="1" i="1" dirty="0"/>
              <a:t> 13 473 963,32 </a:t>
            </a:r>
            <a:r>
              <a:rPr lang="ru-RU" sz="1100" b="1" i="1" dirty="0" err="1"/>
              <a:t>руб</a:t>
            </a:r>
            <a:r>
              <a:rPr lang="ru-RU" sz="1100" b="1" i="1" dirty="0"/>
              <a:t>;</a:t>
            </a:r>
            <a:endParaRPr lang="ru-RU" sz="1100" dirty="0"/>
          </a:p>
          <a:p>
            <a:r>
              <a:rPr lang="ru-RU" sz="1100" i="1" dirty="0"/>
              <a:t>ГБУ РС (Я) «</a:t>
            </a:r>
            <a:r>
              <a:rPr lang="ru-RU" sz="1100" i="1" dirty="0" err="1"/>
              <a:t>Верхневилюйская</a:t>
            </a:r>
            <a:r>
              <a:rPr lang="ru-RU" sz="1100" i="1" dirty="0"/>
              <a:t> ЦРБ»  -</a:t>
            </a:r>
            <a:r>
              <a:rPr lang="ru-RU" sz="1100" b="1" i="1" dirty="0"/>
              <a:t>  771 873,83 руб.</a:t>
            </a:r>
            <a:endParaRPr lang="ru-RU" sz="11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72E5A-2C2F-44AD-91A8-9217DEE2639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134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/>
              <a:t>11.03.2025</a:t>
            </a:r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7"/>
          <p:cNvSpPr txBox="1"/>
          <p:nvPr/>
        </p:nvSpPr>
        <p:spPr>
          <a:xfrm>
            <a:off x="307732" y="2172807"/>
            <a:ext cx="6372468" cy="45582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4400" b="1" dirty="0">
                <a:latin typeface="Arial Narrow" panose="020B0606020202030204" pitchFamily="34" charset="0"/>
                <a:cs typeface="Arial" panose="020B0604020202020204" pitchFamily="34" charset="0"/>
              </a:rPr>
              <a:t>Повышение качества управления финансовыми средствами отрасли здравоохранения</a:t>
            </a: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lang="ru-RU" sz="3200" dirty="0">
              <a:latin typeface="Arial Narrow" panose="020B0606020202030204" pitchFamily="34" charset="0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lang="ru-RU" sz="3200" dirty="0">
              <a:latin typeface="Arial Narrow" panose="020B0606020202030204" pitchFamily="34" charset="0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lang="ru-RU" sz="3200" dirty="0">
              <a:latin typeface="Arial Narrow" panose="020B0606020202030204" pitchFamily="34" charset="0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spc="-5" dirty="0"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Заместитель министра здравоохранения РС</a:t>
            </a:r>
            <a:r>
              <a:rPr lang="en-US" sz="2000" spc="-5" dirty="0"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000" spc="-5" dirty="0"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(Я) – Федорова Н.Т.</a:t>
            </a:r>
            <a:endParaRPr sz="2000" spc="-5" dirty="0"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/>
          <p:nvPr/>
        </p:nvPicPr>
        <p:blipFill>
          <a:blip r:embed="rId3"/>
          <a:stretch/>
        </p:blipFill>
        <p:spPr>
          <a:xfrm>
            <a:off x="9194800" y="301451"/>
            <a:ext cx="4061568" cy="701850"/>
          </a:xfrm>
          <a:prstGeom prst="rect">
            <a:avLst/>
          </a:prstGeom>
          <a:ln w="0">
            <a:noFill/>
          </a:ln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200" y="1003301"/>
            <a:ext cx="5284398" cy="5284398"/>
          </a:xfrm>
          <a:prstGeom prst="ellipse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356600" cy="1325562"/>
          </a:xfrm>
        </p:spPr>
        <p:txBody>
          <a:bodyPr>
            <a:norm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ВЫЯВЛЕННЫЕ НАРУШЕНИЯ ПО ИТОГАМ ВНУТРЕННЕГО ФИНАНСОВОГО КОНТРОЛЯ ЗА 2025 Г.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/>
          <a:lstStyle/>
          <a:p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 заработной плате: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Премиальные выплаты руководителям учреждений и их заместителям, главным бухгалтерам и главным медицинским сестрам начислены без учета фактически отработанных дней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Работники финансовой и кадровой службы при отсутствии протокола заседания комиссии по стимулированию работников, без оценки деятельности каждого работника были установлены необоснованные стимулирующие выплаты прочим работникам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Уставлены превышения размеров надбавки за интенсивность труда</a:t>
            </a:r>
            <a:r>
              <a:rPr lang="en-US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ru-RU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Неправомерно начислены командировочные 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79"/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‹10›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441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356600" cy="1325562"/>
          </a:xfrm>
        </p:spPr>
        <p:txBody>
          <a:bodyPr>
            <a:norm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ВЫЯВЛЕННЫЕ НАРУШЕНИЯ ПО ИТОГАМ ВНУТРЕННЕГО ФИНАНСОВОГО КОНТРОЛЯ ЗА 2025 Г.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Множественные нарушения системного характера по ведению бухгалтерского учёта: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данные бухгалтерского учета по земельным участкам имеют расхождения с данными </a:t>
            </a:r>
            <a:r>
              <a:rPr lang="ru-RU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Росреестра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Не проводится работа по переоценке кадастровой стоимости. Данное нарушение влияет при сдаче годовой отчетности;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основные средства, балансовая стоимость, которых превышает 100 тысяч рублей не отнесены к особо ценным имуществам. Особо ценное имущество подлежит списанию по согласованию с МИЗО РС(Я) и МЗ РС(Я);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 бухгалтерского учета в отсутствии подтверждающих документов списываются ГСМ;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 материально-ответственным лицам отсутствуют договора о полной материальной ответственности;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обеспечения достоверности данных бухгалтерского учета и бухгалтерской (финансовой) отчетности не проводится инвентаризация активов и обязательств;</a:t>
            </a:r>
          </a:p>
          <a:p>
            <a:pPr lvl="1"/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 не полном объеме ведется учет по принятым обязательствам. </a:t>
            </a:r>
          </a:p>
        </p:txBody>
      </p:sp>
      <p:pic>
        <p:nvPicPr>
          <p:cNvPr id="4" name="Picture 79"/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smtClean="0"/>
              <a:t>‹11›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7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1069161" y="2400300"/>
            <a:ext cx="10476162" cy="2057399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r>
              <a:rPr sz="4000" b="1" dirty="0" err="1">
                <a:latin typeface="Arial"/>
                <a:ea typeface="Arial"/>
                <a:cs typeface="Arial"/>
              </a:rPr>
              <a:t>Спасибо</a:t>
            </a:r>
            <a:r>
              <a:rPr sz="4000" b="1" dirty="0">
                <a:latin typeface="Arial"/>
                <a:ea typeface="Arial"/>
                <a:cs typeface="Arial"/>
              </a:rPr>
              <a:t> </a:t>
            </a:r>
            <a:r>
              <a:rPr sz="4000" b="1" dirty="0" err="1">
                <a:latin typeface="Arial"/>
                <a:ea typeface="Arial"/>
                <a:cs typeface="Arial"/>
              </a:rPr>
              <a:t>за</a:t>
            </a:r>
            <a:r>
              <a:rPr sz="4000" b="1" dirty="0">
                <a:latin typeface="Arial"/>
                <a:ea typeface="Arial"/>
                <a:cs typeface="Arial"/>
              </a:rPr>
              <a:t> </a:t>
            </a:r>
            <a:r>
              <a:rPr sz="4000" b="1" dirty="0" err="1">
                <a:latin typeface="Arial"/>
                <a:ea typeface="Arial"/>
                <a:cs typeface="Arial"/>
              </a:rPr>
              <a:t>внимание</a:t>
            </a:r>
            <a:r>
              <a:rPr sz="4000" b="1" dirty="0">
                <a:latin typeface="Arial"/>
                <a:ea typeface="Arial"/>
                <a:cs typeface="Arial"/>
              </a:rPr>
              <a:t>!</a:t>
            </a:r>
            <a:br>
              <a:rPr sz="4000" b="1" dirty="0">
                <a:latin typeface="Arial"/>
                <a:ea typeface="Arial"/>
                <a:cs typeface="Arial"/>
              </a:rPr>
            </a:br>
            <a:endParaRPr sz="4000" b="1" dirty="0">
              <a:latin typeface="Arial"/>
              <a:ea typeface="Arial"/>
              <a:cs typeface="Arial"/>
            </a:endParaRPr>
          </a:p>
        </p:txBody>
      </p:sp>
      <p:pic>
        <p:nvPicPr>
          <p:cNvPr id="147" name="Picture 147"/>
          <p:cNvPicPr/>
          <p:nvPr/>
        </p:nvPicPr>
        <p:blipFill>
          <a:blip r:embed="rId2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647188" y="158213"/>
            <a:ext cx="8547612" cy="772160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ВЫДЕЛЕНО В РАМКАХ ГП РЗ РС(Я) В 2026 г.</a:t>
            </a:r>
            <a:endParaRPr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2" name="Picture 92"/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87301" y="4811614"/>
          <a:ext cx="11217398" cy="1680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7127">
                  <a:extLst>
                    <a:ext uri="{9D8B030D-6E8A-4147-A177-3AD203B41FA5}">
                      <a16:colId xmlns:a16="http://schemas.microsoft.com/office/drawing/2014/main" val="263101113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62550848"/>
                    </a:ext>
                  </a:extLst>
                </a:gridCol>
                <a:gridCol w="1784412">
                  <a:extLst>
                    <a:ext uri="{9D8B030D-6E8A-4147-A177-3AD203B41FA5}">
                      <a16:colId xmlns:a16="http://schemas.microsoft.com/office/drawing/2014/main" val="2460140965"/>
                    </a:ext>
                  </a:extLst>
                </a:gridCol>
                <a:gridCol w="1615736">
                  <a:extLst>
                    <a:ext uri="{9D8B030D-6E8A-4147-A177-3AD203B41FA5}">
                      <a16:colId xmlns:a16="http://schemas.microsoft.com/office/drawing/2014/main" val="1064860938"/>
                    </a:ext>
                  </a:extLst>
                </a:gridCol>
                <a:gridCol w="1564690">
                  <a:extLst>
                    <a:ext uri="{9D8B030D-6E8A-4147-A177-3AD203B41FA5}">
                      <a16:colId xmlns:a16="http://schemas.microsoft.com/office/drawing/2014/main" val="3184654895"/>
                    </a:ext>
                  </a:extLst>
                </a:gridCol>
              </a:tblGrid>
              <a:tr h="676466">
                <a:tc rowSpan="2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Предусмотрено, в млн руб.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Разница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651472910"/>
                  </a:ext>
                </a:extLst>
              </a:tr>
              <a:tr h="100634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млн руб.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590874623"/>
                  </a:ext>
                </a:extLst>
              </a:tr>
              <a:tr h="633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ГП РЗ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30 607,20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32 340,63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+1 733,43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+5,66%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274646787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7579648-B788-4C27-A044-89C1BFB02C3E}"/>
              </a:ext>
            </a:extLst>
          </p:cNvPr>
          <p:cNvGraphicFramePr/>
          <p:nvPr/>
        </p:nvGraphicFramePr>
        <p:xfrm>
          <a:off x="2591563" y="1090901"/>
          <a:ext cx="7008874" cy="357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>
          <a:xfrm>
            <a:off x="934873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‹2›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2"/>
          <p:cNvPicPr/>
          <p:nvPr/>
        </p:nvPicPr>
        <p:blipFill>
          <a:blip r:embed="rId2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87301" y="4754101"/>
          <a:ext cx="11217398" cy="2026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7127">
                  <a:extLst>
                    <a:ext uri="{9D8B030D-6E8A-4147-A177-3AD203B41FA5}">
                      <a16:colId xmlns:a16="http://schemas.microsoft.com/office/drawing/2014/main" val="263101113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62550848"/>
                    </a:ext>
                  </a:extLst>
                </a:gridCol>
                <a:gridCol w="1784412">
                  <a:extLst>
                    <a:ext uri="{9D8B030D-6E8A-4147-A177-3AD203B41FA5}">
                      <a16:colId xmlns:a16="http://schemas.microsoft.com/office/drawing/2014/main" val="2460140965"/>
                    </a:ext>
                  </a:extLst>
                </a:gridCol>
                <a:gridCol w="1615736">
                  <a:extLst>
                    <a:ext uri="{9D8B030D-6E8A-4147-A177-3AD203B41FA5}">
                      <a16:colId xmlns:a16="http://schemas.microsoft.com/office/drawing/2014/main" val="1064860938"/>
                    </a:ext>
                  </a:extLst>
                </a:gridCol>
                <a:gridCol w="1564690">
                  <a:extLst>
                    <a:ext uri="{9D8B030D-6E8A-4147-A177-3AD203B41FA5}">
                      <a16:colId xmlns:a16="http://schemas.microsoft.com/office/drawing/2014/main" val="3184654895"/>
                    </a:ext>
                  </a:extLst>
                </a:gridCol>
              </a:tblGrid>
              <a:tr h="389036">
                <a:tc rowSpan="2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Предусмотрено, в млн руб.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Разница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651472910"/>
                  </a:ext>
                </a:extLst>
              </a:tr>
              <a:tr h="100634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млн руб.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590874623"/>
                  </a:ext>
                </a:extLst>
              </a:tr>
              <a:tr h="633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САНИТАРНАЯ АВИАЦИЯ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386,64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1 167,92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+781,28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+202,07%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954428927"/>
                  </a:ext>
                </a:extLst>
              </a:tr>
              <a:tr h="633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ЛЕКАРСТВЕННОЕ ОБЕСПЕЧЕНИЕ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2 709,38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3 830,30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+1 120,92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+41,37%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274646787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7579648-B788-4C27-A044-89C1BFB02C3E}"/>
              </a:ext>
            </a:extLst>
          </p:cNvPr>
          <p:cNvGraphicFramePr/>
          <p:nvPr/>
        </p:nvGraphicFramePr>
        <p:xfrm>
          <a:off x="2591563" y="1233776"/>
          <a:ext cx="7008874" cy="357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E432980-173E-4050-A979-1743CD7C5538}"/>
              </a:ext>
            </a:extLst>
          </p:cNvPr>
          <p:cNvCxnSpPr/>
          <p:nvPr/>
        </p:nvCxnSpPr>
        <p:spPr>
          <a:xfrm flipV="1">
            <a:off x="6286500" y="1090901"/>
            <a:ext cx="0" cy="31762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1E3D513-795B-4D8C-9DAD-35B76D70AE14}"/>
              </a:ext>
            </a:extLst>
          </p:cNvPr>
          <p:cNvSpPr txBox="1"/>
          <p:nvPr/>
        </p:nvSpPr>
        <p:spPr>
          <a:xfrm>
            <a:off x="3403529" y="1090901"/>
            <a:ext cx="250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САНИТАРНАЯ АВИАЦИЯ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BBE703-CA36-4D94-84C0-F698ABF4E706}"/>
              </a:ext>
            </a:extLst>
          </p:cNvPr>
          <p:cNvSpPr txBox="1"/>
          <p:nvPr/>
        </p:nvSpPr>
        <p:spPr>
          <a:xfrm>
            <a:off x="6362805" y="1090901"/>
            <a:ext cx="3295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ЛЕКАРСТВЕННОЕ ОБЕСПЕЧЕНИЕ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17B331-013F-9424-8941-64499CE12453}"/>
              </a:ext>
            </a:extLst>
          </p:cNvPr>
          <p:cNvSpPr txBox="1"/>
          <p:nvPr/>
        </p:nvSpPr>
        <p:spPr>
          <a:xfrm>
            <a:off x="487300" y="192842"/>
            <a:ext cx="80728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ВЫДЕЛЕНО В РАМКАХ ГП РЗ РС(Я) В 2026 г</a:t>
            </a:r>
            <a:r>
              <a:rPr lang="ru-RU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‹3›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59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57042" y="366127"/>
            <a:ext cx="8547612" cy="772160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ЗА ИСКЛЮЧЕНИЕМ СА, ЛЛО, МБТ, ФБ</a:t>
            </a:r>
            <a:endParaRPr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2" name="Picture 92"/>
          <p:cNvPicPr/>
          <p:nvPr/>
        </p:nvPicPr>
        <p:blipFill>
          <a:blip r:embed="rId2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87301" y="4823894"/>
          <a:ext cx="11217398" cy="1667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7127">
                  <a:extLst>
                    <a:ext uri="{9D8B030D-6E8A-4147-A177-3AD203B41FA5}">
                      <a16:colId xmlns:a16="http://schemas.microsoft.com/office/drawing/2014/main" val="263101113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62550848"/>
                    </a:ext>
                  </a:extLst>
                </a:gridCol>
                <a:gridCol w="1784412">
                  <a:extLst>
                    <a:ext uri="{9D8B030D-6E8A-4147-A177-3AD203B41FA5}">
                      <a16:colId xmlns:a16="http://schemas.microsoft.com/office/drawing/2014/main" val="2460140965"/>
                    </a:ext>
                  </a:extLst>
                </a:gridCol>
                <a:gridCol w="1615736">
                  <a:extLst>
                    <a:ext uri="{9D8B030D-6E8A-4147-A177-3AD203B41FA5}">
                      <a16:colId xmlns:a16="http://schemas.microsoft.com/office/drawing/2014/main" val="1064860938"/>
                    </a:ext>
                  </a:extLst>
                </a:gridCol>
                <a:gridCol w="1564690">
                  <a:extLst>
                    <a:ext uri="{9D8B030D-6E8A-4147-A177-3AD203B41FA5}">
                      <a16:colId xmlns:a16="http://schemas.microsoft.com/office/drawing/2014/main" val="3184654895"/>
                    </a:ext>
                  </a:extLst>
                </a:gridCol>
              </a:tblGrid>
              <a:tr h="676466">
                <a:tc rowSpan="2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Предусмотрено, в млн руб.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Разница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651472910"/>
                  </a:ext>
                </a:extLst>
              </a:tr>
              <a:tr h="100634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млн руб.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590874623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 исключением СА, ЛЛО, МБТ, ФБ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10 263,18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9 276,17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-987,01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-9,62%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1998500299"/>
                  </a:ext>
                </a:extLst>
              </a:tr>
            </a:tbl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EB82115-49BE-45FA-95CF-42C788D0E1BD}"/>
              </a:ext>
            </a:extLst>
          </p:cNvPr>
          <p:cNvGraphicFramePr/>
          <p:nvPr/>
        </p:nvGraphicFramePr>
        <p:xfrm>
          <a:off x="2591563" y="1090901"/>
          <a:ext cx="7008874" cy="357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‹4›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79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57042" y="366127"/>
            <a:ext cx="8547612" cy="772160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ГОСУДАРСТВЕННОЕ ЗАДАНИЕ</a:t>
            </a:r>
            <a:endParaRPr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2" name="Picture 92"/>
          <p:cNvPicPr/>
          <p:nvPr/>
        </p:nvPicPr>
        <p:blipFill>
          <a:blip r:embed="rId2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487301" y="4755976"/>
          <a:ext cx="11217398" cy="1770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7127">
                  <a:extLst>
                    <a:ext uri="{9D8B030D-6E8A-4147-A177-3AD203B41FA5}">
                      <a16:colId xmlns:a16="http://schemas.microsoft.com/office/drawing/2014/main" val="263101113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62550848"/>
                    </a:ext>
                  </a:extLst>
                </a:gridCol>
                <a:gridCol w="1784412">
                  <a:extLst>
                    <a:ext uri="{9D8B030D-6E8A-4147-A177-3AD203B41FA5}">
                      <a16:colId xmlns:a16="http://schemas.microsoft.com/office/drawing/2014/main" val="2460140965"/>
                    </a:ext>
                  </a:extLst>
                </a:gridCol>
                <a:gridCol w="1615736">
                  <a:extLst>
                    <a:ext uri="{9D8B030D-6E8A-4147-A177-3AD203B41FA5}">
                      <a16:colId xmlns:a16="http://schemas.microsoft.com/office/drawing/2014/main" val="1064860938"/>
                    </a:ext>
                  </a:extLst>
                </a:gridCol>
                <a:gridCol w="1564690">
                  <a:extLst>
                    <a:ext uri="{9D8B030D-6E8A-4147-A177-3AD203B41FA5}">
                      <a16:colId xmlns:a16="http://schemas.microsoft.com/office/drawing/2014/main" val="3184654895"/>
                    </a:ext>
                  </a:extLst>
                </a:gridCol>
              </a:tblGrid>
              <a:tr h="612397">
                <a:tc rowSpan="2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Предусмотрено, в млн руб.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Разница</a:t>
                      </a:r>
                    </a:p>
                  </a:txBody>
                  <a:tcPr marL="4316" marR="4316" marT="431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651472910"/>
                  </a:ext>
                </a:extLst>
              </a:tr>
              <a:tr h="335026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млн руб.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2590874623"/>
                  </a:ext>
                </a:extLst>
              </a:tr>
              <a:tr h="7884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Государственное задание</a:t>
                      </a:r>
                    </a:p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(за исключением ФОТ)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1 313,00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916,92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-396,08</a:t>
                      </a:r>
                    </a:p>
                  </a:txBody>
                  <a:tcPr marL="4316" marR="4316" marT="43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-30,17%</a:t>
                      </a:r>
                    </a:p>
                  </a:txBody>
                  <a:tcPr marL="4316" marR="4316" marT="4316" marB="0" anchor="ctr"/>
                </a:tc>
                <a:extLst>
                  <a:ext uri="{0D108BD9-81ED-4DB2-BD59-A6C34878D82A}">
                    <a16:rowId xmlns:a16="http://schemas.microsoft.com/office/drawing/2014/main" val="1000309453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BC0CF8B-4510-4175-947A-B6CEB69E4438}"/>
              </a:ext>
            </a:extLst>
          </p:cNvPr>
          <p:cNvGraphicFramePr/>
          <p:nvPr>
            <p:extLst/>
          </p:nvPr>
        </p:nvGraphicFramePr>
        <p:xfrm>
          <a:off x="2591563" y="1090901"/>
          <a:ext cx="7008874" cy="357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>
          <a:xfrm>
            <a:off x="9448800" y="6526924"/>
            <a:ext cx="2743200" cy="365125"/>
          </a:xfrm>
        </p:spPr>
        <p:txBody>
          <a:bodyPr/>
          <a:lstStyle/>
          <a:p>
            <a:r>
              <a:rPr lang="ru-RU" dirty="0" smtClean="0"/>
              <a:t>‹5›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761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57042" y="366127"/>
            <a:ext cx="8627160" cy="1329508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КАССОВЫЙ ПЛАН РАСХОДОВ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</a:t>
            </a:r>
            <a:b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ПРЕДЕЛЬНЫЕ ОБЪЕМЫ ФИНАНСИРОВАНИЯ (ПОФР)</a:t>
            </a:r>
            <a:endParaRPr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2" name="Picture 92"/>
          <p:cNvPicPr/>
          <p:nvPr/>
        </p:nvPicPr>
        <p:blipFill>
          <a:blip r:embed="rId2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16BA685-7BD1-4F77-863A-CADF1C9D10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04069" y="1949334"/>
          <a:ext cx="5559376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133">
                  <a:extLst>
                    <a:ext uri="{9D8B030D-6E8A-4147-A177-3AD203B41FA5}">
                      <a16:colId xmlns:a16="http://schemas.microsoft.com/office/drawing/2014/main" val="1812326180"/>
                    </a:ext>
                  </a:extLst>
                </a:gridCol>
                <a:gridCol w="3319243">
                  <a:extLst>
                    <a:ext uri="{9D8B030D-6E8A-4147-A177-3AD203B41FA5}">
                      <a16:colId xmlns:a16="http://schemas.microsoft.com/office/drawing/2014/main" val="4025905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РАНЕЕ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января 2026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35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Код ведомства (054)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Код ведомства (054)</a:t>
                      </a:r>
                    </a:p>
                    <a:p>
                      <a:r>
                        <a:rPr lang="ru-RU" dirty="0"/>
                        <a:t>Раздел/подраздел (0900)</a:t>
                      </a:r>
                    </a:p>
                    <a:p>
                      <a:r>
                        <a:rPr lang="ru-RU" dirty="0"/>
                        <a:t>Код целевой статьи (56000000)</a:t>
                      </a:r>
                    </a:p>
                    <a:p>
                      <a:r>
                        <a:rPr lang="ru-RU" dirty="0"/>
                        <a:t>Код вида расходов (600)</a:t>
                      </a:r>
                    </a:p>
                    <a:p>
                      <a:r>
                        <a:rPr lang="ru-RU" dirty="0" err="1"/>
                        <a:t>Допкласс</a:t>
                      </a:r>
                      <a:r>
                        <a:rPr lang="ru-RU" dirty="0"/>
                        <a:t> (16000)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35509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78174D7-1E7B-4E19-A461-AB570C7BEB16}"/>
              </a:ext>
            </a:extLst>
          </p:cNvPr>
          <p:cNvSpPr txBox="1"/>
          <p:nvPr/>
        </p:nvSpPr>
        <p:spPr>
          <a:xfrm>
            <a:off x="426128" y="1762218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Детализация кода бюджетной классификации при годовом планировании расходов расширена с 01.01.2026.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17FE62-76E2-42E8-B001-DEB3F7A0F3AB}"/>
              </a:ext>
            </a:extLst>
          </p:cNvPr>
          <p:cNvSpPr txBox="1"/>
          <p:nvPr/>
        </p:nvSpPr>
        <p:spPr>
          <a:xfrm>
            <a:off x="426128" y="3003434"/>
            <a:ext cx="3977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5"/>
                </a:solidFill>
              </a:rPr>
              <a:t>ЧТО ЗНАЧИТ ДЛЯ МЕДОРГАНИЗАЦИЙ: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B642C-C75F-44A2-B6FC-4BF877F2D557}"/>
              </a:ext>
            </a:extLst>
          </p:cNvPr>
          <p:cNvSpPr txBox="1"/>
          <p:nvPr/>
        </p:nvSpPr>
        <p:spPr>
          <a:xfrm>
            <a:off x="426128" y="3372766"/>
            <a:ext cx="52532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 Невозможность перечисления ПОФР при НЕЗАПЛАНИРОВАННЫХ расходах в текущем месяце (ранняя поставка, раннее завершение работ и т.д.)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362340-0963-408C-83B1-AE82034AA104}"/>
              </a:ext>
            </a:extLst>
          </p:cNvPr>
          <p:cNvSpPr txBox="1"/>
          <p:nvPr/>
        </p:nvSpPr>
        <p:spPr>
          <a:xfrm>
            <a:off x="426128" y="4378099"/>
            <a:ext cx="1155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Исходя из расширенной детализации при планировании, медицинским организациям необходимо провести работу по </a:t>
            </a:r>
            <a:r>
              <a:rPr lang="ru-RU" b="1" dirty="0">
                <a:solidFill>
                  <a:schemeClr val="accent5"/>
                </a:solidFill>
              </a:rPr>
              <a:t>повышению уровня планирования расходов </a:t>
            </a:r>
            <a:r>
              <a:rPr lang="ru-RU" dirty="0"/>
              <a:t>и </a:t>
            </a:r>
            <a:r>
              <a:rPr lang="ru-RU" b="1" dirty="0">
                <a:solidFill>
                  <a:schemeClr val="accent5"/>
                </a:solidFill>
              </a:rPr>
              <a:t>координацией</a:t>
            </a:r>
            <a:r>
              <a:rPr lang="ru-RU" dirty="0"/>
              <a:t> с Министерством.</a:t>
            </a:r>
          </a:p>
          <a:p>
            <a:endParaRPr lang="ru-RU" dirty="0"/>
          </a:p>
          <a:p>
            <a:r>
              <a:rPr lang="ru-RU" dirty="0"/>
              <a:t>Пример А) нарушены сроки по поставке согласно ГК, оплата не может быть произведена в текущем месяце – сообщить ответственному исполнителю (куратору) Министерства о нарушении сроках и необходимости внесения изменений в кассовый план (перенос на ожидаемый месяц)</a:t>
            </a:r>
          </a:p>
          <a:p>
            <a:r>
              <a:rPr lang="ru-RU" dirty="0"/>
              <a:t>Пример Б) поставка по ГК ожидается раньше запланированного месяца – сообщить ответственному исполнителю (куратору) Министерства о необходимости внесения изменений в кассовый план (перенос на ожидаемый месяц)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2"/>
          </p:nvPr>
        </p:nvSpPr>
        <p:spPr>
          <a:xfrm>
            <a:off x="9448800" y="6503860"/>
            <a:ext cx="2743200" cy="365125"/>
          </a:xfrm>
        </p:spPr>
        <p:txBody>
          <a:bodyPr/>
          <a:lstStyle/>
          <a:p>
            <a:r>
              <a:rPr lang="ru-RU" dirty="0" smtClean="0"/>
              <a:t>‹6›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82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177036"/>
            <a:ext cx="8177729" cy="1325562"/>
          </a:xfrm>
        </p:spPr>
        <p:txBody>
          <a:bodyPr>
            <a:no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 ФУНКЦИОНИРОВАНИИ ОТРАСЛИ ЗДРАВООХРАНЕНИЯ В УСЛОВИЯХ ОПТИМИЗАЦИИ РАСХОДОВ ГОСУДАРСТВЕННОГО БЮДЖЕТА РС(Я)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65913" y="1828801"/>
            <a:ext cx="6332655" cy="44348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исполнение пункта 1 перечня Поручений Председателя Правительства Республики Саха (Якутия) Бычкова К.Е. от 24 февраля 2026 г.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№Пп-13-П1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Ввести режим экономии бюджетных средств</a:t>
            </a:r>
          </a:p>
          <a:p>
            <a:pPr>
              <a:buFontTx/>
              <a:buChar char="-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полную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инвентаризацию имеющихся ресурсов в целях эффективности использования бюджетных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</a:t>
            </a:r>
          </a:p>
          <a:p>
            <a:pPr>
              <a:buFontTx/>
              <a:buChar char="-"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Приоритизация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расходов средств от приносящей доход деятельности.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400" dirty="0"/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9"/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00" y="1555072"/>
            <a:ext cx="4716836" cy="4962779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>
          <a:xfrm>
            <a:off x="9448800" y="6517851"/>
            <a:ext cx="2743200" cy="365125"/>
          </a:xfrm>
        </p:spPr>
        <p:txBody>
          <a:bodyPr/>
          <a:lstStyle/>
          <a:p>
            <a:r>
              <a:rPr lang="ru-RU" dirty="0" smtClean="0"/>
              <a:t>‹7›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662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73465-13A1-3AF5-8EF3-03EB41AB1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901"/>
            <a:ext cx="10515600" cy="1325562"/>
          </a:xfrm>
        </p:spPr>
        <p:txBody>
          <a:bodyPr>
            <a:normAutofit/>
          </a:bodyPr>
          <a:lstStyle/>
          <a:p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УЧЁТ 340 КОСГУ</a:t>
            </a:r>
            <a:endParaRPr lang="ru-RU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1008D9-5E8D-BD91-D2F0-FC78218C41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изменениями в приказе Министерства финансов РФ от 29.11.2017 N 209н, вступившие в силу с 01.01.2026 в части применения КОСГУ 340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b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отдельный учёт расходования средств по детализации КОСГУ 340 по всем источникам финансирования</a:t>
            </a:r>
            <a:endParaRPr lang="ru-RU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79">
            <a:extLst>
              <a:ext uri="{FF2B5EF4-FFF2-40B4-BE49-F238E27FC236}">
                <a16:creationId xmlns:a16="http://schemas.microsoft.com/office/drawing/2014/main" id="{BFC733EB-F694-ADB7-EDC9-8B846D3C9FC9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‹8›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60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2E6B7-1537-DFF6-33FF-2457970A2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КРЕДИТОРСКАЯ ЗАДОЛЖЕННОСТЬ</a:t>
            </a:r>
            <a:endParaRPr lang="ru-RU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0A357D-3AB8-0E5F-DC75-1733CD7DA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ru-RU" b="0" i="0" dirty="0">
                <a:effectLst/>
                <a:latin typeface="-apple-system"/>
              </a:rPr>
              <a:t>В целях недопущения образования в 2026 году кредиторской задолженности руководителям медицинских организаций  необходимо: </a:t>
            </a:r>
            <a:r>
              <a:rPr lang="en-US" b="0" i="0" dirty="0">
                <a:effectLst/>
                <a:latin typeface="-apple-system"/>
              </a:rPr>
              <a:t/>
            </a:r>
            <a:br>
              <a:rPr lang="en-US" b="0" i="0" dirty="0">
                <a:effectLst/>
                <a:latin typeface="-apple-system"/>
              </a:rPr>
            </a:br>
            <a:r>
              <a:rPr lang="ru-RU" b="0" i="0" dirty="0">
                <a:effectLst/>
                <a:latin typeface="-apple-system"/>
              </a:rPr>
              <a:t>	1. Обеспечить своевременную оплату при выставлении счетов ресурсоснабжающими организациями за потребленные коммунальные услуги</a:t>
            </a:r>
            <a:r>
              <a:rPr lang="en-US" b="0" i="0" dirty="0">
                <a:effectLst/>
                <a:latin typeface="-apple-system"/>
              </a:rPr>
              <a:t>;</a:t>
            </a:r>
            <a:br>
              <a:rPr lang="en-US" b="0" i="0" dirty="0">
                <a:effectLst/>
                <a:latin typeface="-apple-system"/>
              </a:rPr>
            </a:br>
            <a:r>
              <a:rPr lang="ru-RU" b="0" i="0" dirty="0">
                <a:effectLst/>
                <a:latin typeface="-apple-system"/>
              </a:rPr>
              <a:t>	2. Не допускать образования кредиторской задолженности по коммунальным расходам, взносам на капитальный ремонт, налогам, страховым взносам, фонду оплаты труда, исполненным контрактам перед субъектами малого и среднего предпринимательства</a:t>
            </a:r>
            <a:r>
              <a:rPr lang="en-US" b="0" i="0" dirty="0">
                <a:effectLst/>
                <a:latin typeface="-apple-system"/>
              </a:rPr>
              <a:t>;</a:t>
            </a:r>
            <a:br>
              <a:rPr lang="en-US" b="0" i="0" dirty="0">
                <a:effectLst/>
                <a:latin typeface="-apple-system"/>
              </a:rPr>
            </a:br>
            <a:r>
              <a:rPr lang="ru-RU" b="0" i="0" dirty="0">
                <a:effectLst/>
                <a:latin typeface="-apple-system"/>
              </a:rPr>
              <a:t>	3. своевременно предоставлять отчетности по кредиторской задолженности по источникам финансирования в установленном порядке в планово-экономический отдел;</a:t>
            </a:r>
            <a:endParaRPr lang="ru-RU" dirty="0"/>
          </a:p>
        </p:txBody>
      </p:sp>
      <p:pic>
        <p:nvPicPr>
          <p:cNvPr id="4" name="Picture 79">
            <a:extLst>
              <a:ext uri="{FF2B5EF4-FFF2-40B4-BE49-F238E27FC236}">
                <a16:creationId xmlns:a16="http://schemas.microsoft.com/office/drawing/2014/main" id="{FBAA6D62-FFB4-607A-C36D-4B5DDD62E6BE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194800" y="301451"/>
            <a:ext cx="4061566" cy="701850"/>
          </a:xfrm>
          <a:prstGeom prst="rect">
            <a:avLst/>
          </a:prstGeom>
          <a:ln w="0"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 smtClean="0"/>
              <a:t>‹</a:t>
            </a:r>
            <a:r>
              <a:rPr lang="ru-RU" dirty="0"/>
              <a:t>9</a:t>
            </a:r>
            <a:r>
              <a:rPr lang="ru-RU" dirty="0" smtClean="0"/>
              <a:t>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479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3662</TotalTime>
  <Words>1739</Words>
  <Application>Microsoft Office PowerPoint</Application>
  <DocSecurity>0</DocSecurity>
  <PresentationFormat>Широкоэкранный</PresentationFormat>
  <Paragraphs>183</Paragraphs>
  <Slides>12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 Unicode MS</vt:lpstr>
      <vt:lpstr>-apple-system</vt:lpstr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ВЫДЕЛЕНО В РАМКАХ ГП РЗ РС(Я) В 2026 г.</vt:lpstr>
      <vt:lpstr>Презентация PowerPoint</vt:lpstr>
      <vt:lpstr>ЗА ИСКЛЮЧЕНИЕМ СА, ЛЛО, МБТ, ФБ</vt:lpstr>
      <vt:lpstr>ГОСУДАРСТВЕННОЕ ЗАДАНИЕ</vt:lpstr>
      <vt:lpstr>КАССОВЫЙ ПЛАН РАСХОДОВ – ПРЕДЕЛЬНЫЕ ОБЪЕМЫ ФИНАНСИРОВАНИЯ (ПОФР)</vt:lpstr>
      <vt:lpstr>О ФУНКЦИОНИРОВАНИИ ОТРАСЛИ ЗДРАВООХРАНЕНИЯ В УСЛОВИЯХ ОПТИМИЗАЦИИ РАСХОДОВ ГОСУДАРСТВЕННОГО БЮДЖЕТА РС(Я)</vt:lpstr>
      <vt:lpstr>УЧЁТ 340 КОСГУ</vt:lpstr>
      <vt:lpstr>КРЕДИТОРСКАЯ ЗАДОЛЖЕННОСТЬ</vt:lpstr>
      <vt:lpstr>ВЫЯВЛЕННЫЕ НАРУШЕНИЯ ПО ИТОГАМ ВНУТРЕННЕГО ФИНАНСОВОГО КОНТРОЛЯ ЗА 2025 Г.</vt:lpstr>
      <vt:lpstr>ВЫЯВЛЕННЫЕ НАРУШЕНИЯ ПО ИТОГАМ ВНУТРЕННЕГО ФИНАНСОВОГО КОНТРОЛЯ ЗА 2025 Г.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Кредиторская задолженность медицинских организаций, подведомственных Министерству здравоохранения Республики Саха (Якутия)</dc:title>
  <dc:creator>Степанов Семен Михайлович</dc:creator>
  <cp:lastModifiedBy>Степанов Семен Михайлович</cp:lastModifiedBy>
  <cp:revision>36</cp:revision>
  <cp:lastPrinted>2026-03-23T06:44:03Z</cp:lastPrinted>
  <dcterms:modified xsi:type="dcterms:W3CDTF">2026-03-23T09:31:33Z</dcterms:modified>
</cp:coreProperties>
</file>